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6"/>
  </p:notesMasterIdLst>
  <p:sldIdLst>
    <p:sldId id="256" r:id="rId2"/>
    <p:sldId id="258" r:id="rId3"/>
    <p:sldId id="259" r:id="rId4"/>
    <p:sldId id="262" r:id="rId5"/>
    <p:sldId id="261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71" autoAdjust="0"/>
    <p:restoredTop sz="94660"/>
  </p:normalViewPr>
  <p:slideViewPr>
    <p:cSldViewPr>
      <p:cViewPr varScale="1">
        <p:scale>
          <a:sx n="69" d="100"/>
          <a:sy n="69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29711E-13C8-4673-B666-E8D14D7C228B}" type="datetimeFigureOut">
              <a:rPr lang="es-ES" smtClean="0"/>
              <a:t>02/03/2015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7ED90-8652-48B8-BE12-87383C491D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4345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7ED90-8652-48B8-BE12-87383C491D54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3303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4CA4C9C-A8BA-44CF-94B3-F2524A0A1E31}" type="datetimeFigureOut">
              <a:rPr lang="es-ES" smtClean="0"/>
              <a:t>02/03/2015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F667DD74-0F84-4932-A668-EDE338B5963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4C9C-A8BA-44CF-94B3-F2524A0A1E31}" type="datetimeFigureOut">
              <a:rPr lang="es-ES" smtClean="0"/>
              <a:t>02/03/2015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7DD74-0F84-4932-A668-EDE338B5963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4C9C-A8BA-44CF-94B3-F2524A0A1E31}" type="datetimeFigureOut">
              <a:rPr lang="es-ES" smtClean="0"/>
              <a:t>02/03/2015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7DD74-0F84-4932-A668-EDE338B5963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4C9C-A8BA-44CF-94B3-F2524A0A1E31}" type="datetimeFigureOut">
              <a:rPr lang="es-ES" smtClean="0"/>
              <a:t>02/03/2015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7DD74-0F84-4932-A668-EDE338B5963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4C9C-A8BA-44CF-94B3-F2524A0A1E31}" type="datetimeFigureOut">
              <a:rPr lang="es-ES" smtClean="0"/>
              <a:t>02/03/2015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7DD74-0F84-4932-A668-EDE338B5963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4C9C-A8BA-44CF-94B3-F2524A0A1E31}" type="datetimeFigureOut">
              <a:rPr lang="es-ES" smtClean="0"/>
              <a:t>02/03/2015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7DD74-0F84-4932-A668-EDE338B5963C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4C9C-A8BA-44CF-94B3-F2524A0A1E31}" type="datetimeFigureOut">
              <a:rPr lang="es-ES" smtClean="0"/>
              <a:t>02/03/2015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7DD74-0F84-4932-A668-EDE338B5963C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4C9C-A8BA-44CF-94B3-F2524A0A1E31}" type="datetimeFigureOut">
              <a:rPr lang="es-ES" smtClean="0"/>
              <a:t>02/03/2015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7DD74-0F84-4932-A668-EDE338B5963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4C9C-A8BA-44CF-94B3-F2524A0A1E31}" type="datetimeFigureOut">
              <a:rPr lang="es-ES" smtClean="0"/>
              <a:t>02/03/2015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7DD74-0F84-4932-A668-EDE338B5963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4CA4C9C-A8BA-44CF-94B3-F2524A0A1E31}" type="datetimeFigureOut">
              <a:rPr lang="es-ES" smtClean="0"/>
              <a:t>02/03/2015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F667DD74-0F84-4932-A668-EDE338B5963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4CA4C9C-A8BA-44CF-94B3-F2524A0A1E31}" type="datetimeFigureOut">
              <a:rPr lang="es-ES" smtClean="0"/>
              <a:t>02/03/2015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F667DD74-0F84-4932-A668-EDE338B5963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4CA4C9C-A8BA-44CF-94B3-F2524A0A1E31}" type="datetimeFigureOut">
              <a:rPr lang="es-ES" smtClean="0"/>
              <a:t>02/03/2015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667DD74-0F84-4932-A668-EDE338B5963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sz="2800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ES" sz="2800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</a:br>
            <a:r>
              <a:rPr lang="es-ES" sz="2800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ES" sz="2800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</a:br>
            <a:r>
              <a:rPr lang="es-ES" sz="2800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ES" sz="2800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</a:b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Countable 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and uncountable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nouns.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There 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is / are = hi ha …. ( singular and plural ).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>
                <a:latin typeface="Arial" pitchFamily="34" charset="0"/>
                <a:cs typeface="Arial" pitchFamily="34" charset="0"/>
              </a:rPr>
            </a:br>
            <a:r>
              <a:rPr lang="es-ES" sz="2200" dirty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>
                <a:latin typeface="Arial" pitchFamily="34" charset="0"/>
                <a:cs typeface="Arial" pitchFamily="34" charset="0"/>
              </a:rPr>
            </a:br>
            <a:r>
              <a:rPr lang="en-GB" sz="2200" b="1" dirty="0">
                <a:latin typeface="Arial" pitchFamily="34" charset="0"/>
                <a:cs typeface="Arial" pitchFamily="34" charset="0"/>
              </a:rPr>
              <a:t>Quantifiers: 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How much … / How many …?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Determiners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: a / an, some, any, the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en-US" sz="2200" b="1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  </a:t>
            </a:r>
            <a:endParaRPr lang="es-E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4294967295"/>
          </p:nvPr>
        </p:nvSpPr>
        <p:spPr>
          <a:xfrm>
            <a:off x="1079500" y="5300663"/>
            <a:ext cx="8064500" cy="504825"/>
          </a:xfrm>
        </p:spPr>
        <p:txBody>
          <a:bodyPr>
            <a:normAutofit/>
          </a:bodyPr>
          <a:lstStyle/>
          <a:p>
            <a:r>
              <a:rPr lang="es-E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</a:t>
            </a:r>
            <a:endParaRPr lang="es-E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5" y="4365104"/>
            <a:ext cx="1767393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86" y="3675535"/>
            <a:ext cx="2568445" cy="288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796808"/>
            <a:ext cx="2438400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037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608" y="908720"/>
            <a:ext cx="7643192" cy="5217443"/>
          </a:xfrm>
        </p:spPr>
        <p:txBody>
          <a:bodyPr/>
          <a:lstStyle/>
          <a:p>
            <a:r>
              <a:rPr lang="es-ES" sz="2800" b="1" dirty="0" err="1">
                <a:latin typeface="Arial" pitchFamily="34" charset="0"/>
                <a:cs typeface="Arial" pitchFamily="34" charset="0"/>
              </a:rPr>
              <a:t>How</a:t>
            </a:r>
            <a:r>
              <a:rPr lang="es-E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ES" sz="2800" b="1" dirty="0" err="1">
                <a:latin typeface="Arial" pitchFamily="34" charset="0"/>
                <a:cs typeface="Arial" pitchFamily="34" charset="0"/>
              </a:rPr>
              <a:t>many</a:t>
            </a:r>
            <a:r>
              <a:rPr lang="es-ES" sz="2800" b="1" dirty="0">
                <a:latin typeface="Arial" pitchFamily="34" charset="0"/>
                <a:cs typeface="Arial" pitchFamily="34" charset="0"/>
              </a:rPr>
              <a:t> … </a:t>
            </a:r>
            <a:r>
              <a:rPr lang="es-ES" sz="2800" b="1" dirty="0" err="1">
                <a:latin typeface="Arial" pitchFamily="34" charset="0"/>
                <a:cs typeface="Arial" pitchFamily="34" charset="0"/>
              </a:rPr>
              <a:t>Countable</a:t>
            </a:r>
            <a:r>
              <a:rPr lang="es-E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ES" sz="2800" b="1" dirty="0" err="1">
                <a:latin typeface="Arial" pitchFamily="34" charset="0"/>
                <a:cs typeface="Arial" pitchFamily="34" charset="0"/>
              </a:rPr>
              <a:t>nouns</a:t>
            </a:r>
            <a:r>
              <a:rPr lang="es-ES" sz="2800" b="1" dirty="0">
                <a:latin typeface="Arial" pitchFamily="34" charset="0"/>
                <a:cs typeface="Arial" pitchFamily="34" charset="0"/>
              </a:rPr>
              <a:t> (</a:t>
            </a:r>
            <a:r>
              <a:rPr lang="es-ES" sz="2800" b="1" dirty="0" err="1">
                <a:latin typeface="Arial" pitchFamily="34" charset="0"/>
                <a:cs typeface="Arial" pitchFamily="34" charset="0"/>
              </a:rPr>
              <a:t>before</a:t>
            </a:r>
            <a:r>
              <a:rPr lang="es-ES" sz="2800" b="1" dirty="0">
                <a:latin typeface="Arial" pitchFamily="34" charset="0"/>
                <a:cs typeface="Arial" pitchFamily="34" charset="0"/>
              </a:rPr>
              <a:t> plural </a:t>
            </a:r>
            <a:r>
              <a:rPr lang="es-ES" sz="2800" b="1" dirty="0" err="1">
                <a:latin typeface="Arial" pitchFamily="34" charset="0"/>
                <a:cs typeface="Arial" pitchFamily="34" charset="0"/>
              </a:rPr>
              <a:t>nouns</a:t>
            </a:r>
            <a:r>
              <a:rPr lang="es-ES" sz="2800" b="1" dirty="0">
                <a:latin typeface="Arial" pitchFamily="34" charset="0"/>
                <a:cs typeface="Arial" pitchFamily="34" charset="0"/>
              </a:rPr>
              <a:t>): </a:t>
            </a:r>
            <a:r>
              <a:rPr lang="es-ES" sz="2800" dirty="0" err="1">
                <a:latin typeface="Arial" pitchFamily="34" charset="0"/>
                <a:cs typeface="Arial" pitchFamily="34" charset="0"/>
              </a:rPr>
              <a:t>quants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 / </a:t>
            </a:r>
            <a:r>
              <a:rPr lang="es-ES" sz="2800" dirty="0" err="1">
                <a:latin typeface="Arial" pitchFamily="34" charset="0"/>
                <a:cs typeface="Arial" pitchFamily="34" charset="0"/>
              </a:rPr>
              <a:t>quantes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s-E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How many coins have you got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 </a:t>
            </a:r>
            <a:endParaRPr lang="es-E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How many exercises have you got for homework?</a:t>
            </a:r>
            <a:endParaRPr lang="es-ES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s-ES" dirty="0"/>
          </a:p>
          <a:p>
            <a:pPr algn="ctr"/>
            <a:endParaRPr lang="es-E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501008"/>
            <a:ext cx="4032448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014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u="sng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800" b="1" u="sng" dirty="0" smtClean="0">
                <a:latin typeface="Arial" pitchFamily="34" charset="0"/>
                <a:cs typeface="Arial" pitchFamily="34" charset="0"/>
              </a:rPr>
            </a:br>
            <a:r>
              <a:rPr lang="en-US" sz="2800" b="1" u="sng" dirty="0" smtClean="0">
                <a:latin typeface="Arial" pitchFamily="34" charset="0"/>
                <a:cs typeface="Arial" pitchFamily="34" charset="0"/>
              </a:rPr>
              <a:t>Determiners</a:t>
            </a:r>
            <a:r>
              <a:rPr lang="en-US" sz="2800" b="1" u="sng" dirty="0">
                <a:latin typeface="Arial" pitchFamily="34" charset="0"/>
                <a:cs typeface="Arial" pitchFamily="34" charset="0"/>
              </a:rPr>
              <a:t>: a / an, some, any, the.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/>
            </a:r>
            <a:br>
              <a:rPr lang="es-ES" sz="2800" dirty="0">
                <a:latin typeface="Arial" pitchFamily="34" charset="0"/>
                <a:cs typeface="Arial" pitchFamily="34" charset="0"/>
              </a:rPr>
            </a:br>
            <a:endParaRPr lang="es-E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03648" y="1268760"/>
            <a:ext cx="7283152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      </a:t>
            </a:r>
          </a:p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A/an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(un/a):</a:t>
            </a:r>
            <a:r>
              <a:rPr lang="en-US" dirty="0">
                <a:latin typeface="Arial" pitchFamily="34" charset="0"/>
                <a:cs typeface="Arial" pitchFamily="34" charset="0"/>
              </a:rPr>
              <a:t>  singular countable nouns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s-ES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 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n-US" dirty="0">
                <a:latin typeface="Arial" pitchFamily="34" charset="0"/>
                <a:cs typeface="Arial" pitchFamily="34" charset="0"/>
              </a:rPr>
              <a:t>+ consonant, a </a:t>
            </a:r>
            <a:r>
              <a:rPr lang="en-US" u="sng" dirty="0">
                <a:latin typeface="Arial" pitchFamily="34" charset="0"/>
                <a:cs typeface="Arial" pitchFamily="34" charset="0"/>
              </a:rPr>
              <a:t>plane</a:t>
            </a:r>
            <a:endParaRPr lang="es-ES" u="sng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dirty="0">
                <a:latin typeface="Arial" pitchFamily="34" charset="0"/>
                <a:cs typeface="Arial" pitchFamily="34" charset="0"/>
              </a:rPr>
              <a:t>an + vowel, an 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apple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4200" dirty="0">
                <a:latin typeface="Arial" pitchFamily="34" charset="0"/>
                <a:cs typeface="Arial" pitchFamily="34" charset="0"/>
              </a:rPr>
              <a:t> </a:t>
            </a:r>
            <a:endParaRPr lang="es-ES" sz="4200" dirty="0" smtClean="0"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645024"/>
            <a:ext cx="3365886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68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87624" y="908720"/>
            <a:ext cx="6840760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Some / any: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countable nouns in plural / uncountable nouns in singular.</a:t>
            </a:r>
            <a:endParaRPr lang="es-ES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(+)     ( - / ?)</a:t>
            </a:r>
            <a:endParaRPr lang="es-ES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I have got some pens.            I bought some coffee.</a:t>
            </a:r>
            <a:endParaRPr lang="es-ES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I haven´t got any pens.           I didn´t buy any coffee.</a:t>
            </a:r>
            <a:endParaRPr lang="es-ES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Have you got any pens?         Did you buy any coffee?	</a:t>
            </a:r>
            <a:endParaRPr lang="es-ES" sz="2000" dirty="0" smtClean="0">
              <a:latin typeface="Arial" pitchFamily="34" charset="0"/>
              <a:cs typeface="Arial" pitchFamily="34" charset="0"/>
            </a:endParaRPr>
          </a:p>
          <a:p>
            <a:endParaRPr lang="es-ES" sz="20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429000"/>
            <a:ext cx="5688632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462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15616" y="836713"/>
            <a:ext cx="6696744" cy="381642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Attention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!</a:t>
            </a:r>
            <a:endParaRPr lang="es-ES" sz="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s-ES" sz="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Some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in questions: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offers or petitions that we expect  “yes” as answer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s-ES" sz="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 </a:t>
            </a:r>
            <a:endParaRPr lang="es-ES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Would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you like some coffee? Yes, please.</a:t>
            </a:r>
            <a:endParaRPr lang="es-ES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Can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 have some water, please?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Of course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  <a:endParaRPr lang="es-ES" sz="2800" dirty="0">
              <a:latin typeface="Arial" pitchFamily="34" charset="0"/>
              <a:cs typeface="Arial" pitchFamily="34" charset="0"/>
            </a:endParaRPr>
          </a:p>
          <a:p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365104"/>
            <a:ext cx="2257425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913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pPr marL="0" indent="0">
              <a:buNone/>
            </a:pPr>
            <a:r>
              <a:rPr lang="es-ES" dirty="0" smtClean="0"/>
              <a:t> </a:t>
            </a:r>
          </a:p>
          <a:p>
            <a:pPr marL="0" indent="0">
              <a:buNone/>
            </a:pPr>
            <a:r>
              <a:rPr lang="es-ES"/>
              <a:t> </a:t>
            </a:r>
            <a:r>
              <a:rPr lang="es-ES" smtClean="0"/>
              <a:t>                                    By</a:t>
            </a:r>
            <a:r>
              <a:rPr lang="es-ES" dirty="0" smtClean="0"/>
              <a:t> Marga Alegre :)</a:t>
            </a:r>
            <a:endParaRPr lang="es-E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24744"/>
            <a:ext cx="461769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095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Countable and uncountable nouns:</a:t>
            </a:r>
            <a:r>
              <a:rPr lang="es-ES" sz="31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3100" dirty="0" smtClean="0">
                <a:latin typeface="Arial" pitchFamily="34" charset="0"/>
                <a:cs typeface="Arial" pitchFamily="34" charset="0"/>
              </a:rPr>
            </a:br>
            <a:endParaRPr lang="es-ES" sz="3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5576" y="1124744"/>
            <a:ext cx="7931224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 smtClean="0"/>
              <a:t>    </a:t>
            </a:r>
            <a:r>
              <a:rPr lang="en-US" sz="2200" b="1" dirty="0" smtClean="0"/>
              <a:t>Countable </a:t>
            </a:r>
            <a:r>
              <a:rPr lang="en-US" sz="2200" b="1" dirty="0"/>
              <a:t>noun:</a:t>
            </a:r>
            <a:r>
              <a:rPr lang="en-US" sz="2200" dirty="0"/>
              <a:t> it´s a noun that you can count.</a:t>
            </a:r>
            <a:endParaRPr lang="es-ES" sz="2200" dirty="0"/>
          </a:p>
          <a:p>
            <a:pPr marL="0" indent="0">
              <a:buNone/>
            </a:pPr>
            <a:r>
              <a:rPr lang="en-US" sz="2200" dirty="0" smtClean="0"/>
              <a:t>    A </a:t>
            </a:r>
            <a:r>
              <a:rPr lang="en-US" sz="2200" dirty="0"/>
              <a:t>sandwich, a teacher, a pen, …</a:t>
            </a:r>
            <a:endParaRPr lang="es-ES" sz="2200" dirty="0"/>
          </a:p>
          <a:p>
            <a:pPr marL="0" indent="0">
              <a:buNone/>
            </a:pPr>
            <a:endParaRPr lang="es-ES" sz="2200" dirty="0" smtClean="0"/>
          </a:p>
          <a:p>
            <a:pPr marL="0" indent="0">
              <a:buNone/>
            </a:pPr>
            <a:r>
              <a:rPr lang="es-ES" sz="2200" b="1" dirty="0"/>
              <a:t> </a:t>
            </a:r>
            <a:r>
              <a:rPr lang="es-ES" sz="2200" b="1" dirty="0" smtClean="0"/>
              <a:t>   </a:t>
            </a:r>
            <a:r>
              <a:rPr lang="en-US" sz="2200" b="1" dirty="0" smtClean="0"/>
              <a:t>Uncountable </a:t>
            </a:r>
            <a:r>
              <a:rPr lang="en-US" sz="2200" b="1" dirty="0"/>
              <a:t>noun:</a:t>
            </a:r>
            <a:r>
              <a:rPr lang="en-US" sz="2200" dirty="0"/>
              <a:t> it´s a noun that you can not count.</a:t>
            </a:r>
            <a:endParaRPr lang="es-ES" sz="2200" dirty="0"/>
          </a:p>
          <a:p>
            <a:pPr marL="0" indent="0">
              <a:buNone/>
            </a:pPr>
            <a:r>
              <a:rPr lang="en-US" sz="2200" dirty="0" smtClean="0"/>
              <a:t>    Water</a:t>
            </a:r>
            <a:r>
              <a:rPr lang="en-US" sz="2200" dirty="0"/>
              <a:t>, rice, shampoo, oil, wine, …</a:t>
            </a:r>
            <a:endParaRPr lang="es-ES" sz="2200" dirty="0"/>
          </a:p>
          <a:p>
            <a:pPr marL="0" indent="0">
              <a:buNone/>
            </a:pPr>
            <a:r>
              <a:rPr lang="en-US" sz="2200" dirty="0"/>
              <a:t> </a:t>
            </a:r>
            <a:endParaRPr lang="es-ES" sz="2200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  <a:endParaRPr lang="es-ES" dirty="0" smtClean="0"/>
          </a:p>
          <a:p>
            <a:pPr marL="0" indent="0">
              <a:buNone/>
            </a:pPr>
            <a:r>
              <a:rPr lang="en-US" b="1" dirty="0" smtClean="0"/>
              <a:t> </a:t>
            </a:r>
            <a:endParaRPr lang="es-ES" dirty="0" smtClean="0"/>
          </a:p>
          <a:p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076" y="2852936"/>
            <a:ext cx="367240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852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307161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Attention!!!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340768"/>
            <a:ext cx="7416824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An uncountable noun can be countable. How?</a:t>
            </a:r>
            <a:r>
              <a:rPr lang="en-US" dirty="0" smtClean="0"/>
              <a:t> </a:t>
            </a:r>
            <a:endParaRPr lang="es-ES" dirty="0" smtClean="0"/>
          </a:p>
          <a:p>
            <a:r>
              <a:rPr lang="en-US" dirty="0" smtClean="0"/>
              <a:t>Using containers (glasses, bottles, </a:t>
            </a:r>
            <a:r>
              <a:rPr lang="en-US" dirty="0" err="1" smtClean="0"/>
              <a:t>briks</a:t>
            </a:r>
            <a:r>
              <a:rPr lang="en-US" dirty="0" smtClean="0"/>
              <a:t>, … ), </a:t>
            </a:r>
            <a:r>
              <a:rPr lang="en-US" dirty="0" err="1" smtClean="0"/>
              <a:t>litres</a:t>
            </a:r>
            <a:r>
              <a:rPr lang="en-US" dirty="0" smtClean="0"/>
              <a:t>, kg, ml, ...</a:t>
            </a:r>
            <a:endParaRPr lang="es-ES" dirty="0" smtClean="0"/>
          </a:p>
          <a:p>
            <a:r>
              <a:rPr lang="en-US" dirty="0" smtClean="0"/>
              <a:t>a bottle of shampoo, a glass of water, two </a:t>
            </a:r>
            <a:r>
              <a:rPr lang="en-US" dirty="0" err="1" smtClean="0"/>
              <a:t>briks</a:t>
            </a:r>
            <a:r>
              <a:rPr lang="en-US" dirty="0" smtClean="0"/>
              <a:t> of milk, …</a:t>
            </a:r>
            <a:endParaRPr lang="es-E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  <a:endParaRPr lang="es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183454"/>
            <a:ext cx="4752528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300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836712"/>
            <a:ext cx="7200799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066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3" y="817583"/>
            <a:ext cx="7160676" cy="739210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There is / are = hi ha …. ( singular and plural ).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/>
            </a:r>
            <a:br>
              <a:rPr lang="es-ES" sz="2800" dirty="0">
                <a:latin typeface="Arial" pitchFamily="34" charset="0"/>
                <a:cs typeface="Arial" pitchFamily="34" charset="0"/>
              </a:rPr>
            </a:br>
            <a:endParaRPr lang="es-E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608" y="1484785"/>
            <a:ext cx="6615837" cy="36004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Singular</a:t>
            </a:r>
            <a:endParaRPr lang="es-ES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( + ) 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There is ….</a:t>
            </a:r>
            <a:endParaRPr lang="es-ES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(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- )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There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is not / isn´t …</a:t>
            </a:r>
            <a:endParaRPr lang="es-ES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( ? )  [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Wh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- questions] + is there ….</a:t>
            </a:r>
            <a:endParaRPr lang="es-ES" sz="2800" dirty="0">
              <a:latin typeface="Arial" pitchFamily="34" charset="0"/>
              <a:cs typeface="Arial" pitchFamily="34" charset="0"/>
            </a:endParaRPr>
          </a:p>
          <a:p>
            <a:endParaRPr lang="es-E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933056"/>
            <a:ext cx="6408713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691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052736"/>
            <a:ext cx="7859216" cy="5073427"/>
          </a:xfrm>
        </p:spPr>
        <p:txBody>
          <a:bodyPr/>
          <a:lstStyle/>
          <a:p>
            <a:r>
              <a:rPr lang="en-US" b="1" dirty="0" smtClean="0"/>
              <a:t>Plural</a:t>
            </a:r>
            <a:endParaRPr lang="es-ES" dirty="0" smtClean="0"/>
          </a:p>
          <a:p>
            <a:pPr marL="0" indent="0">
              <a:buNone/>
            </a:pPr>
            <a:r>
              <a:rPr lang="es-ES" b="1" dirty="0"/>
              <a:t> </a:t>
            </a:r>
            <a:r>
              <a:rPr lang="es-ES" b="1" dirty="0" smtClean="0"/>
              <a:t>   </a:t>
            </a:r>
            <a:r>
              <a:rPr lang="en-US" b="1" dirty="0" smtClean="0"/>
              <a:t>( + ) There </a:t>
            </a:r>
            <a:r>
              <a:rPr lang="en-US" b="1" dirty="0"/>
              <a:t>are ….</a:t>
            </a:r>
            <a:endParaRPr lang="es-ES" dirty="0"/>
          </a:p>
          <a:p>
            <a:pPr marL="0" indent="0">
              <a:buNone/>
            </a:pPr>
            <a:r>
              <a:rPr lang="en-US" b="1" dirty="0" smtClean="0"/>
              <a:t>    ( </a:t>
            </a:r>
            <a:r>
              <a:rPr lang="en-US" b="1" dirty="0"/>
              <a:t>- ) </a:t>
            </a:r>
            <a:r>
              <a:rPr lang="en-US" b="1" dirty="0" smtClean="0"/>
              <a:t> There </a:t>
            </a:r>
            <a:r>
              <a:rPr lang="en-US" b="1" dirty="0"/>
              <a:t>are not / aren't …</a:t>
            </a:r>
            <a:endParaRPr lang="es-ES" dirty="0"/>
          </a:p>
          <a:p>
            <a:pPr marL="0" indent="0">
              <a:buNone/>
            </a:pPr>
            <a:r>
              <a:rPr lang="en-US" b="1" dirty="0" smtClean="0"/>
              <a:t>    ( ? )  [</a:t>
            </a:r>
            <a:r>
              <a:rPr lang="en-US" b="1" dirty="0" err="1"/>
              <a:t>Wh</a:t>
            </a:r>
            <a:r>
              <a:rPr lang="en-US" b="1" dirty="0"/>
              <a:t>- questions] + are there …</a:t>
            </a:r>
            <a:endParaRPr lang="es-ES" dirty="0"/>
          </a:p>
          <a:p>
            <a:pPr marL="0" indent="0">
              <a:buNone/>
            </a:pPr>
            <a:r>
              <a:rPr lang="en-US" b="1" dirty="0"/>
              <a:t> </a:t>
            </a:r>
            <a:endParaRPr lang="es-ES" dirty="0"/>
          </a:p>
          <a:p>
            <a:endParaRPr lang="es-E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429000"/>
            <a:ext cx="6408712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231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59632" y="764704"/>
            <a:ext cx="6408712" cy="53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Examples</a:t>
            </a:r>
            <a:r>
              <a:rPr lang="en-US" b="1" dirty="0" smtClean="0"/>
              <a:t>:</a:t>
            </a:r>
            <a:r>
              <a:rPr lang="en-US" b="1" dirty="0"/>
              <a:t> </a:t>
            </a:r>
            <a:endParaRPr lang="en-US" b="1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n-US" b="1" dirty="0"/>
              <a:t>There is = hi ha (singular</a:t>
            </a:r>
            <a:r>
              <a:rPr lang="en-US" b="1" dirty="0" smtClean="0"/>
              <a:t>)</a:t>
            </a:r>
            <a:endParaRPr lang="es-ES" dirty="0"/>
          </a:p>
          <a:p>
            <a:pPr marL="0" indent="0">
              <a:buNone/>
            </a:pPr>
            <a:r>
              <a:rPr lang="en-US" b="1" dirty="0"/>
              <a:t>(+)</a:t>
            </a:r>
            <a:r>
              <a:rPr lang="en-US" dirty="0"/>
              <a:t>  There is a fly in my soup.</a:t>
            </a:r>
            <a:endParaRPr lang="es-ES" dirty="0"/>
          </a:p>
          <a:p>
            <a:pPr marL="0" indent="0">
              <a:buNone/>
            </a:pPr>
            <a:r>
              <a:rPr lang="en-US" b="1" dirty="0"/>
              <a:t>( - )</a:t>
            </a:r>
            <a:r>
              <a:rPr lang="en-US" dirty="0"/>
              <a:t> There isn't a fly in my soup.</a:t>
            </a:r>
            <a:endParaRPr lang="es-ES" dirty="0"/>
          </a:p>
          <a:p>
            <a:pPr marL="0" indent="0">
              <a:buNone/>
            </a:pPr>
            <a:r>
              <a:rPr lang="en-US" b="1" dirty="0"/>
              <a:t>(?)</a:t>
            </a:r>
            <a:r>
              <a:rPr lang="en-US" dirty="0"/>
              <a:t>   Is there a fly in my soup?</a:t>
            </a:r>
            <a:endParaRPr lang="es-ES" dirty="0"/>
          </a:p>
          <a:p>
            <a:pPr marL="0" indent="0">
              <a:buNone/>
            </a:pPr>
            <a:r>
              <a:rPr lang="en-US" b="1" dirty="0"/>
              <a:t>(?)</a:t>
            </a:r>
            <a:r>
              <a:rPr lang="en-US" dirty="0"/>
              <a:t>   What is there in my soup? A fly?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Yes</a:t>
            </a:r>
            <a:r>
              <a:rPr lang="en-US" dirty="0"/>
              <a:t>, there is / No, there isn´t.</a:t>
            </a:r>
            <a:endParaRPr lang="es-ES" dirty="0"/>
          </a:p>
          <a:p>
            <a:endParaRPr lang="es-E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886588"/>
            <a:ext cx="2200275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920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15616" y="620688"/>
            <a:ext cx="7056784" cy="5505475"/>
          </a:xfrm>
        </p:spPr>
        <p:txBody>
          <a:bodyPr/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There </a:t>
            </a:r>
            <a:r>
              <a:rPr lang="en-US" b="1" dirty="0"/>
              <a:t>are = hi ha (plural</a:t>
            </a:r>
            <a:r>
              <a:rPr lang="en-US" b="1" dirty="0" smtClean="0"/>
              <a:t>)</a:t>
            </a:r>
            <a:endParaRPr lang="es-ES" dirty="0"/>
          </a:p>
          <a:p>
            <a:pPr marL="0" indent="0">
              <a:buNone/>
            </a:pPr>
            <a:r>
              <a:rPr lang="en-US" b="1" dirty="0" smtClean="0"/>
              <a:t>(+)</a:t>
            </a:r>
            <a:r>
              <a:rPr lang="en-US" dirty="0" smtClean="0"/>
              <a:t>  </a:t>
            </a:r>
            <a:r>
              <a:rPr lang="en-US" dirty="0"/>
              <a:t>There are some flies in my soup</a:t>
            </a:r>
            <a:r>
              <a:rPr lang="en-US" dirty="0" smtClean="0"/>
              <a:t>.</a:t>
            </a:r>
            <a:endParaRPr lang="es-ES" dirty="0" smtClean="0"/>
          </a:p>
          <a:p>
            <a:pPr marL="0" indent="0">
              <a:buNone/>
            </a:pPr>
            <a:r>
              <a:rPr lang="en-US" b="1" dirty="0" smtClean="0"/>
              <a:t>( </a:t>
            </a:r>
            <a:r>
              <a:rPr lang="en-US" b="1" dirty="0"/>
              <a:t>- )</a:t>
            </a:r>
            <a:r>
              <a:rPr lang="en-US" dirty="0"/>
              <a:t> There aren't any flies in my soup.</a:t>
            </a:r>
            <a:endParaRPr lang="es-ES" dirty="0"/>
          </a:p>
          <a:p>
            <a:pPr marL="0" indent="0">
              <a:buNone/>
            </a:pPr>
            <a:r>
              <a:rPr lang="en-US" b="1" dirty="0" smtClean="0"/>
              <a:t>(?)</a:t>
            </a:r>
            <a:r>
              <a:rPr lang="en-US" dirty="0" smtClean="0"/>
              <a:t>   </a:t>
            </a:r>
            <a:r>
              <a:rPr lang="en-US" dirty="0"/>
              <a:t>Are there any flies in my soup?</a:t>
            </a:r>
            <a:endParaRPr lang="es-ES" dirty="0"/>
          </a:p>
          <a:p>
            <a:pPr marL="0" indent="0">
              <a:buNone/>
            </a:pPr>
            <a:r>
              <a:rPr lang="en-US" b="1" dirty="0" smtClean="0"/>
              <a:t>(?) </a:t>
            </a:r>
            <a:r>
              <a:rPr lang="en-US" dirty="0" smtClean="0"/>
              <a:t>  </a:t>
            </a:r>
            <a:r>
              <a:rPr lang="en-US" dirty="0"/>
              <a:t>What insects are there in my soup? Flies? </a:t>
            </a:r>
            <a:r>
              <a:rPr lang="en-US" dirty="0" smtClean="0"/>
              <a:t>              Yes</a:t>
            </a:r>
            <a:r>
              <a:rPr lang="en-US" dirty="0"/>
              <a:t>, there are / No, there aren´t.</a:t>
            </a:r>
            <a:endParaRPr lang="es-ES" dirty="0"/>
          </a:p>
          <a:p>
            <a:endParaRPr lang="es-E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541" y="3861048"/>
            <a:ext cx="2808312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927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817583"/>
            <a:ext cx="7560840" cy="451177"/>
          </a:xfrm>
        </p:spPr>
        <p:txBody>
          <a:bodyPr>
            <a:noAutofit/>
          </a:bodyPr>
          <a:lstStyle/>
          <a:p>
            <a:r>
              <a:rPr lang="en-GB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sz="2800" b="1" dirty="0" smtClean="0">
                <a:latin typeface="Arial" pitchFamily="34" charset="0"/>
                <a:cs typeface="Arial" pitchFamily="34" charset="0"/>
              </a:rPr>
            </a:br>
            <a:r>
              <a:rPr lang="en-GB" sz="2800" b="1" dirty="0">
                <a:latin typeface="Arial" pitchFamily="34" charset="0"/>
                <a:cs typeface="Arial" pitchFamily="34" charset="0"/>
              </a:rPr>
              <a:t/>
            </a:r>
            <a:br>
              <a:rPr lang="en-GB" sz="2800" b="1" dirty="0">
                <a:latin typeface="Arial" pitchFamily="34" charset="0"/>
                <a:cs typeface="Arial" pitchFamily="34" charset="0"/>
              </a:rPr>
            </a:br>
            <a:r>
              <a:rPr lang="en-GB" sz="2800" b="1" dirty="0" smtClean="0">
                <a:latin typeface="Arial" pitchFamily="34" charset="0"/>
                <a:cs typeface="Arial" pitchFamily="34" charset="0"/>
              </a:rPr>
              <a:t>Quantifiers</a:t>
            </a:r>
            <a:r>
              <a:rPr lang="en-GB" sz="2800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How much … / How many …?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/>
            </a:r>
            <a:br>
              <a:rPr lang="es-ES" sz="2800" dirty="0">
                <a:latin typeface="Arial" pitchFamily="34" charset="0"/>
                <a:cs typeface="Arial" pitchFamily="34" charset="0"/>
              </a:rPr>
            </a:br>
            <a:r>
              <a:rPr lang="en-US" sz="2800" b="1" dirty="0">
                <a:latin typeface="Arial" pitchFamily="34" charset="0"/>
                <a:cs typeface="Arial" pitchFamily="34" charset="0"/>
              </a:rPr>
              <a:t> 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/>
            </a:r>
            <a:br>
              <a:rPr lang="es-ES" sz="2800" dirty="0">
                <a:latin typeface="Arial" pitchFamily="34" charset="0"/>
                <a:cs typeface="Arial" pitchFamily="34" charset="0"/>
              </a:rPr>
            </a:br>
            <a:endParaRPr lang="es-E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71600" y="1268760"/>
            <a:ext cx="7715200" cy="4857403"/>
          </a:xfrm>
        </p:spPr>
        <p:txBody>
          <a:bodyPr>
            <a:normAutofit/>
          </a:bodyPr>
          <a:lstStyle/>
          <a:p>
            <a:r>
              <a:rPr lang="es-ES" sz="2800" b="1" dirty="0" err="1">
                <a:latin typeface="Arial" pitchFamily="34" charset="0"/>
                <a:cs typeface="Arial" pitchFamily="34" charset="0"/>
              </a:rPr>
              <a:t>How</a:t>
            </a:r>
            <a:r>
              <a:rPr lang="es-E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ES" sz="2800" b="1" dirty="0" err="1">
                <a:latin typeface="Arial" pitchFamily="34" charset="0"/>
                <a:cs typeface="Arial" pitchFamily="34" charset="0"/>
              </a:rPr>
              <a:t>much</a:t>
            </a:r>
            <a:r>
              <a:rPr lang="es-ES" sz="2800" b="1" dirty="0">
                <a:latin typeface="Arial" pitchFamily="34" charset="0"/>
                <a:cs typeface="Arial" pitchFamily="34" charset="0"/>
              </a:rPr>
              <a:t> … </a:t>
            </a:r>
            <a:r>
              <a:rPr lang="es-ES" sz="2800" b="1" dirty="0" err="1">
                <a:latin typeface="Arial" pitchFamily="34" charset="0"/>
                <a:cs typeface="Arial" pitchFamily="34" charset="0"/>
              </a:rPr>
              <a:t>Uncountable</a:t>
            </a:r>
            <a:r>
              <a:rPr lang="es-E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ES" sz="2800" b="1" dirty="0" err="1">
                <a:latin typeface="Arial" pitchFamily="34" charset="0"/>
                <a:cs typeface="Arial" pitchFamily="34" charset="0"/>
              </a:rPr>
              <a:t>nouns</a:t>
            </a:r>
            <a:r>
              <a:rPr lang="es-ES" sz="2800" b="1" dirty="0">
                <a:latin typeface="Arial" pitchFamily="34" charset="0"/>
                <a:cs typeface="Arial" pitchFamily="34" charset="0"/>
              </a:rPr>
              <a:t> (</a:t>
            </a:r>
            <a:r>
              <a:rPr lang="es-ES" sz="2800" b="1" dirty="0" err="1">
                <a:latin typeface="Arial" pitchFamily="34" charset="0"/>
                <a:cs typeface="Arial" pitchFamily="34" charset="0"/>
              </a:rPr>
              <a:t>before</a:t>
            </a:r>
            <a:r>
              <a:rPr lang="es-E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ES" sz="2800" b="1" dirty="0" err="1">
                <a:latin typeface="Arial" pitchFamily="34" charset="0"/>
                <a:cs typeface="Arial" pitchFamily="34" charset="0"/>
              </a:rPr>
              <a:t>uncountable</a:t>
            </a:r>
            <a:r>
              <a:rPr lang="es-E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ES" sz="2800" b="1" dirty="0" err="1">
                <a:latin typeface="Arial" pitchFamily="34" charset="0"/>
                <a:cs typeface="Arial" pitchFamily="34" charset="0"/>
              </a:rPr>
              <a:t>nouns</a:t>
            </a:r>
            <a:r>
              <a:rPr lang="es-ES" sz="2800" b="1" dirty="0">
                <a:latin typeface="Arial" pitchFamily="34" charset="0"/>
                <a:cs typeface="Arial" pitchFamily="34" charset="0"/>
              </a:rPr>
              <a:t> in singular):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s-ES" sz="2800" dirty="0" err="1" smtClean="0">
                <a:latin typeface="Arial" pitchFamily="34" charset="0"/>
                <a:cs typeface="Arial" pitchFamily="34" charset="0"/>
              </a:rPr>
              <a:t>quant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/quanta.</a:t>
            </a:r>
            <a:endParaRPr lang="es-E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How much money have you got  in your pocket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es-E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How much homework have you got ?</a:t>
            </a:r>
            <a:endParaRPr lang="es-ES" sz="2800" dirty="0">
              <a:latin typeface="Arial" pitchFamily="34" charset="0"/>
              <a:cs typeface="Arial" pitchFamily="34" charset="0"/>
            </a:endParaRPr>
          </a:p>
          <a:p>
            <a:endParaRPr lang="es-ES" sz="2800" dirty="0"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221088"/>
            <a:ext cx="3888432" cy="2317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916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Esenc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lta costur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141</TotalTime>
  <Words>335</Words>
  <Application>Microsoft Office PowerPoint</Application>
  <PresentationFormat>Presentación en pantalla (4:3)</PresentationFormat>
  <Paragraphs>74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Chincheta</vt:lpstr>
      <vt:lpstr>      Countable and uncountable nouns.  There is / are = hi ha …. ( singular and plural ).  Quantifiers: How much … / How many …?  Determiners: a / an, some, any, the.      </vt:lpstr>
      <vt:lpstr> Countable and uncountable nouns: </vt:lpstr>
      <vt:lpstr> Attention!!! </vt:lpstr>
      <vt:lpstr>Presentación de PowerPoint</vt:lpstr>
      <vt:lpstr>There is / are = hi ha …. ( singular and plural ). </vt:lpstr>
      <vt:lpstr>Presentación de PowerPoint</vt:lpstr>
      <vt:lpstr>Presentación de PowerPoint</vt:lpstr>
      <vt:lpstr>Presentación de PowerPoint</vt:lpstr>
      <vt:lpstr>  Quantifiers: How much … / How many …?   </vt:lpstr>
      <vt:lpstr>Presentación de PowerPoint</vt:lpstr>
      <vt:lpstr> Determiners: a / an, some, any, the. 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Grammar Lesson:   Countable &amp; Uncountable nouns  There is …. There are …  Quantifiers: How much … &amp; how many …</dc:title>
  <dc:creator>Marga</dc:creator>
  <cp:lastModifiedBy>Marga</cp:lastModifiedBy>
  <cp:revision>15</cp:revision>
  <dcterms:created xsi:type="dcterms:W3CDTF">2015-03-01T21:36:26Z</dcterms:created>
  <dcterms:modified xsi:type="dcterms:W3CDTF">2015-03-02T00:18:58Z</dcterms:modified>
</cp:coreProperties>
</file>