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sldIdLst>
    <p:sldId id="256" r:id="rId2"/>
    <p:sldId id="258" r:id="rId3"/>
    <p:sldId id="259" r:id="rId4"/>
    <p:sldId id="262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9711E-13C8-4673-B666-E8D14D7C228B}" type="datetimeFigureOut">
              <a:rPr lang="es-ES" smtClean="0"/>
              <a:t>02/03/2015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7ED90-8652-48B8-BE12-87383C491D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34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7ED90-8652-48B8-BE12-87383C491D5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30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4CA4C9C-A8BA-44CF-94B3-F2524A0A1E31}" type="datetimeFigureOut">
              <a:rPr lang="es-ES" smtClean="0"/>
              <a:t>02/03/2015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667DD74-0F84-4932-A668-EDE338B596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C9C-A8BA-44CF-94B3-F2524A0A1E31}" type="datetimeFigureOut">
              <a:rPr lang="es-ES" smtClean="0"/>
              <a:t>02/03/2015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D74-0F84-4932-A668-EDE338B596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C9C-A8BA-44CF-94B3-F2524A0A1E31}" type="datetimeFigureOut">
              <a:rPr lang="es-ES" smtClean="0"/>
              <a:t>02/03/2015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D74-0F84-4932-A668-EDE338B596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C9C-A8BA-44CF-94B3-F2524A0A1E31}" type="datetimeFigureOut">
              <a:rPr lang="es-ES" smtClean="0"/>
              <a:t>02/03/2015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D74-0F84-4932-A668-EDE338B596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C9C-A8BA-44CF-94B3-F2524A0A1E31}" type="datetimeFigureOut">
              <a:rPr lang="es-ES" smtClean="0"/>
              <a:t>02/03/2015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D74-0F84-4932-A668-EDE338B596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C9C-A8BA-44CF-94B3-F2524A0A1E31}" type="datetimeFigureOut">
              <a:rPr lang="es-ES" smtClean="0"/>
              <a:t>02/03/2015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D74-0F84-4932-A668-EDE338B5963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C9C-A8BA-44CF-94B3-F2524A0A1E31}" type="datetimeFigureOut">
              <a:rPr lang="es-ES" smtClean="0"/>
              <a:t>02/03/2015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D74-0F84-4932-A668-EDE338B5963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C9C-A8BA-44CF-94B3-F2524A0A1E31}" type="datetimeFigureOut">
              <a:rPr lang="es-ES" smtClean="0"/>
              <a:t>02/03/2015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D74-0F84-4932-A668-EDE338B596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4C9C-A8BA-44CF-94B3-F2524A0A1E31}" type="datetimeFigureOut">
              <a:rPr lang="es-ES" smtClean="0"/>
              <a:t>02/03/2015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DD74-0F84-4932-A668-EDE338B596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4CA4C9C-A8BA-44CF-94B3-F2524A0A1E31}" type="datetimeFigureOut">
              <a:rPr lang="es-ES" smtClean="0"/>
              <a:t>02/03/2015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667DD74-0F84-4932-A668-EDE338B596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4CA4C9C-A8BA-44CF-94B3-F2524A0A1E31}" type="datetimeFigureOut">
              <a:rPr lang="es-ES" smtClean="0"/>
              <a:t>02/03/2015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667DD74-0F84-4932-A668-EDE338B596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4CA4C9C-A8BA-44CF-94B3-F2524A0A1E31}" type="datetimeFigureOut">
              <a:rPr lang="es-ES" smtClean="0"/>
              <a:t>02/03/2015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667DD74-0F84-4932-A668-EDE338B5963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Countable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and uncountable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nouns.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There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is / are = hi ha …. ( singular and plural ).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200" dirty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n-GB" sz="2200" b="1" dirty="0">
                <a:latin typeface="Arial" pitchFamily="34" charset="0"/>
                <a:cs typeface="Arial" pitchFamily="34" charset="0"/>
              </a:rPr>
              <a:t>Quantifiers: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How much … / How many …?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Determiners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: a / an, some, any, the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200" b="1" dirty="0" smtClean="0">
                <a:latin typeface="Arial" pitchFamily="34" charset="0"/>
                <a:cs typeface="Arial" pitchFamily="34" charset="0"/>
              </a:rPr>
            </a:br>
            <a:r>
              <a:rPr lang="es-ES" sz="2200" dirty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200" dirty="0" smtClean="0">
                <a:latin typeface="Arial" pitchFamily="34" charset="0"/>
                <a:cs typeface="Arial" pitchFamily="34" charset="0"/>
              </a:rPr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 </a:t>
            </a:r>
            <a:endParaRPr lang="es-E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079500" y="5300663"/>
            <a:ext cx="8064500" cy="504825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</a:t>
            </a:r>
            <a:endParaRPr lang="es-E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4365104"/>
            <a:ext cx="1767393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6" y="3675535"/>
            <a:ext cx="2568445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96808"/>
            <a:ext cx="24384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3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908720"/>
            <a:ext cx="7643192" cy="5217443"/>
          </a:xfrm>
        </p:spPr>
        <p:txBody>
          <a:bodyPr/>
          <a:lstStyle/>
          <a:p>
            <a:r>
              <a:rPr lang="es-ES" sz="2800" b="1" dirty="0" err="1">
                <a:latin typeface="Arial" pitchFamily="34" charset="0"/>
                <a:cs typeface="Arial" pitchFamily="34" charset="0"/>
              </a:rPr>
              <a:t>How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many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…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Countable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nouns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before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plural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nouns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):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quants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/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quantes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How many coins have you got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 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How many exercises have you got for homework?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/>
          </a:p>
          <a:p>
            <a:pPr algn="ctr"/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403244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1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u="sng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Determiners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: a / an, some, any, the.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268760"/>
            <a:ext cx="728315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500" b="1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A/an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(un/a):</a:t>
            </a:r>
            <a:r>
              <a:rPr lang="en-US" dirty="0">
                <a:latin typeface="Arial" pitchFamily="34" charset="0"/>
                <a:cs typeface="Arial" pitchFamily="34" charset="0"/>
              </a:rPr>
              <a:t>  singular countable nouns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>
                <a:latin typeface="Arial" pitchFamily="34" charset="0"/>
                <a:cs typeface="Arial" pitchFamily="34" charset="0"/>
              </a:rPr>
              <a:t>+ consonant, a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plane</a:t>
            </a:r>
            <a:endParaRPr lang="es-ES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dirty="0">
                <a:latin typeface="Arial" pitchFamily="34" charset="0"/>
                <a:cs typeface="Arial" pitchFamily="34" charset="0"/>
              </a:rPr>
              <a:t>an + vowel, an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apple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 </a:t>
            </a:r>
            <a:endParaRPr lang="es-ES" sz="42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336588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6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908720"/>
            <a:ext cx="684076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Some / any: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countable nouns in plural / uncountable nouns in singular.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(+)     ( - / ?)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I have got some pens.            I bought some coffee.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I haven´t got any pens.           I didn´t buy any coffee.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Have you got any pens?         Did you buy any coffee?	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568863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6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836713"/>
            <a:ext cx="6696744" cy="38164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Attention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!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Some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in questions: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offers or petitions that we expect  “yes” as answer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 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Would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you like some coffee? Yes, please.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Can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 have some water, please?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course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5104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1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/>
              <a:t> </a:t>
            </a:r>
            <a:r>
              <a:rPr lang="es-ES" smtClean="0"/>
              <a:t>                                    By</a:t>
            </a:r>
            <a:r>
              <a:rPr lang="es-ES" dirty="0" smtClean="0"/>
              <a:t> Marga Alegre :)</a:t>
            </a:r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61769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9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Countable and uncountable nouns:</a:t>
            </a:r>
            <a:r>
              <a:rPr lang="es-ES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100" dirty="0" smtClean="0">
                <a:latin typeface="Arial" pitchFamily="34" charset="0"/>
                <a:cs typeface="Arial" pitchFamily="34" charset="0"/>
              </a:rPr>
            </a:br>
            <a:endParaRPr lang="es-ES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124744"/>
            <a:ext cx="7931224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    </a:t>
            </a:r>
            <a:r>
              <a:rPr lang="en-US" sz="2200" b="1" dirty="0" smtClean="0"/>
              <a:t>Countable </a:t>
            </a:r>
            <a:r>
              <a:rPr lang="en-US" sz="2200" b="1" dirty="0"/>
              <a:t>noun:</a:t>
            </a:r>
            <a:r>
              <a:rPr lang="en-US" sz="2200" dirty="0"/>
              <a:t> it´s a noun that you can count.</a:t>
            </a:r>
            <a:endParaRPr lang="es-ES" sz="2200" dirty="0"/>
          </a:p>
          <a:p>
            <a:pPr marL="0" indent="0">
              <a:buNone/>
            </a:pPr>
            <a:r>
              <a:rPr lang="en-US" sz="2200" dirty="0" smtClean="0"/>
              <a:t>    A </a:t>
            </a:r>
            <a:r>
              <a:rPr lang="en-US" sz="2200" dirty="0"/>
              <a:t>sandwich, a teacher, a pen, …</a:t>
            </a:r>
            <a:endParaRPr lang="es-ES" sz="2200" dirty="0"/>
          </a:p>
          <a:p>
            <a:pPr marL="0" indent="0">
              <a:buNone/>
            </a:pPr>
            <a:endParaRPr lang="es-ES" sz="2200" dirty="0" smtClean="0"/>
          </a:p>
          <a:p>
            <a:pPr marL="0" indent="0">
              <a:buNone/>
            </a:pPr>
            <a:r>
              <a:rPr lang="es-ES" sz="2200" b="1" dirty="0"/>
              <a:t> </a:t>
            </a:r>
            <a:r>
              <a:rPr lang="es-ES" sz="2200" b="1" dirty="0" smtClean="0"/>
              <a:t>   </a:t>
            </a:r>
            <a:r>
              <a:rPr lang="en-US" sz="2200" b="1" dirty="0" smtClean="0"/>
              <a:t>Uncountable </a:t>
            </a:r>
            <a:r>
              <a:rPr lang="en-US" sz="2200" b="1" dirty="0"/>
              <a:t>noun:</a:t>
            </a:r>
            <a:r>
              <a:rPr lang="en-US" sz="2200" dirty="0"/>
              <a:t> it´s a noun that you can not count.</a:t>
            </a:r>
            <a:endParaRPr lang="es-ES" sz="2200" dirty="0"/>
          </a:p>
          <a:p>
            <a:pPr marL="0" indent="0">
              <a:buNone/>
            </a:pPr>
            <a:r>
              <a:rPr lang="en-US" sz="2200" dirty="0" smtClean="0"/>
              <a:t>    Water</a:t>
            </a:r>
            <a:r>
              <a:rPr lang="en-US" sz="2200" dirty="0"/>
              <a:t>, rice, shampoo, oil, wine, …</a:t>
            </a:r>
            <a:endParaRPr lang="es-ES" sz="2200" dirty="0"/>
          </a:p>
          <a:p>
            <a:pPr marL="0" indent="0">
              <a:buNone/>
            </a:pPr>
            <a:r>
              <a:rPr lang="en-US" sz="2200" dirty="0"/>
              <a:t> </a:t>
            </a:r>
            <a:endParaRPr lang="es-ES" sz="2200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  <a:endParaRPr lang="es-ES" dirty="0" smtClean="0"/>
          </a:p>
          <a:p>
            <a:pPr marL="0" indent="0">
              <a:buNone/>
            </a:pPr>
            <a:r>
              <a:rPr lang="en-US" b="1" dirty="0" smtClean="0"/>
              <a:t> 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2852936"/>
            <a:ext cx="367240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5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0716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Attention!!!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340768"/>
            <a:ext cx="7416824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An uncountable noun can be countable. How?</a:t>
            </a:r>
            <a:r>
              <a:rPr lang="en-US" dirty="0" smtClean="0"/>
              <a:t> </a:t>
            </a:r>
            <a:endParaRPr lang="es-ES" dirty="0" smtClean="0"/>
          </a:p>
          <a:p>
            <a:r>
              <a:rPr lang="en-US" dirty="0" smtClean="0"/>
              <a:t>Using containers (glasses, bottles, </a:t>
            </a:r>
            <a:r>
              <a:rPr lang="en-US" dirty="0" err="1" smtClean="0"/>
              <a:t>briks</a:t>
            </a:r>
            <a:r>
              <a:rPr lang="en-US" dirty="0" smtClean="0"/>
              <a:t>, … ), </a:t>
            </a:r>
            <a:r>
              <a:rPr lang="en-US" dirty="0" err="1" smtClean="0"/>
              <a:t>litres</a:t>
            </a:r>
            <a:r>
              <a:rPr lang="en-US" dirty="0" smtClean="0"/>
              <a:t>, kg, ml, ...</a:t>
            </a:r>
            <a:endParaRPr lang="es-ES" dirty="0" smtClean="0"/>
          </a:p>
          <a:p>
            <a:r>
              <a:rPr lang="en-US" dirty="0" smtClean="0"/>
              <a:t>a bottle of shampoo, a glass of water, two </a:t>
            </a:r>
            <a:r>
              <a:rPr lang="en-US" dirty="0" err="1" smtClean="0"/>
              <a:t>briks</a:t>
            </a:r>
            <a:r>
              <a:rPr lang="en-US" dirty="0" smtClean="0"/>
              <a:t> of milk, …</a:t>
            </a:r>
            <a:endParaRPr lang="es-E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83454"/>
            <a:ext cx="475252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0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836712"/>
            <a:ext cx="720079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6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3" y="817583"/>
            <a:ext cx="7160676" cy="73921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There is / are = hi ha …. ( singular and plural ).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484785"/>
            <a:ext cx="6615837" cy="3600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Singular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( + )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There is ….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(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- )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There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is not / isn´t …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( ? )  [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Wh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- questions] + is there ….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640871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9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052736"/>
            <a:ext cx="7859216" cy="5073427"/>
          </a:xfrm>
        </p:spPr>
        <p:txBody>
          <a:bodyPr/>
          <a:lstStyle/>
          <a:p>
            <a:r>
              <a:rPr lang="en-US" b="1" dirty="0" smtClean="0"/>
              <a:t>Plural</a:t>
            </a:r>
            <a:endParaRPr lang="es-ES" dirty="0" smtClean="0"/>
          </a:p>
          <a:p>
            <a:pPr marL="0" indent="0">
              <a:buNone/>
            </a:pPr>
            <a:r>
              <a:rPr lang="es-ES" b="1" dirty="0"/>
              <a:t> </a:t>
            </a:r>
            <a:r>
              <a:rPr lang="es-ES" b="1" dirty="0" smtClean="0"/>
              <a:t>   </a:t>
            </a:r>
            <a:r>
              <a:rPr lang="en-US" b="1" dirty="0" smtClean="0"/>
              <a:t>( + ) There </a:t>
            </a:r>
            <a:r>
              <a:rPr lang="en-US" b="1" dirty="0"/>
              <a:t>are ….</a:t>
            </a:r>
            <a:endParaRPr lang="es-ES" dirty="0"/>
          </a:p>
          <a:p>
            <a:pPr marL="0" indent="0">
              <a:buNone/>
            </a:pPr>
            <a:r>
              <a:rPr lang="en-US" b="1" dirty="0" smtClean="0"/>
              <a:t>    ( </a:t>
            </a:r>
            <a:r>
              <a:rPr lang="en-US" b="1" dirty="0"/>
              <a:t>- ) </a:t>
            </a:r>
            <a:r>
              <a:rPr lang="en-US" b="1" dirty="0" smtClean="0"/>
              <a:t> There </a:t>
            </a:r>
            <a:r>
              <a:rPr lang="en-US" b="1" dirty="0"/>
              <a:t>are not / aren't …</a:t>
            </a:r>
            <a:endParaRPr lang="es-ES" dirty="0"/>
          </a:p>
          <a:p>
            <a:pPr marL="0" indent="0">
              <a:buNone/>
            </a:pPr>
            <a:r>
              <a:rPr lang="en-US" b="1" dirty="0" smtClean="0"/>
              <a:t>    ( ? )  [</a:t>
            </a:r>
            <a:r>
              <a:rPr lang="en-US" b="1" dirty="0" err="1"/>
              <a:t>Wh</a:t>
            </a:r>
            <a:r>
              <a:rPr lang="en-US" b="1" dirty="0"/>
              <a:t>- questions] + are there …</a:t>
            </a:r>
            <a:endParaRPr lang="es-E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s-ES" dirty="0"/>
          </a:p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64087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764704"/>
            <a:ext cx="6408712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Examples</a:t>
            </a:r>
            <a:r>
              <a:rPr lang="en-US" b="1" dirty="0" smtClean="0"/>
              <a:t>:</a:t>
            </a:r>
            <a:r>
              <a:rPr lang="en-US" b="1" dirty="0"/>
              <a:t> </a:t>
            </a:r>
            <a:endParaRPr lang="en-US" b="1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n-US" b="1" dirty="0"/>
              <a:t>There is = hi ha (singular</a:t>
            </a:r>
            <a:r>
              <a:rPr lang="en-US" b="1" dirty="0" smtClean="0"/>
              <a:t>)</a:t>
            </a:r>
            <a:endParaRPr lang="es-ES" dirty="0"/>
          </a:p>
          <a:p>
            <a:pPr marL="0" indent="0">
              <a:buNone/>
            </a:pPr>
            <a:r>
              <a:rPr lang="en-US" b="1" dirty="0"/>
              <a:t>(+)</a:t>
            </a:r>
            <a:r>
              <a:rPr lang="en-US" dirty="0"/>
              <a:t>  There is a fly in my soup.</a:t>
            </a:r>
            <a:endParaRPr lang="es-ES" dirty="0"/>
          </a:p>
          <a:p>
            <a:pPr marL="0" indent="0">
              <a:buNone/>
            </a:pPr>
            <a:r>
              <a:rPr lang="en-US" b="1" dirty="0"/>
              <a:t>( - )</a:t>
            </a:r>
            <a:r>
              <a:rPr lang="en-US" dirty="0"/>
              <a:t> There isn't a fly in my soup.</a:t>
            </a:r>
            <a:endParaRPr lang="es-ES" dirty="0"/>
          </a:p>
          <a:p>
            <a:pPr marL="0" indent="0">
              <a:buNone/>
            </a:pPr>
            <a:r>
              <a:rPr lang="en-US" b="1" dirty="0"/>
              <a:t>(?)</a:t>
            </a:r>
            <a:r>
              <a:rPr lang="en-US" dirty="0"/>
              <a:t>   Is there a fly in my soup?</a:t>
            </a:r>
            <a:endParaRPr lang="es-ES" dirty="0"/>
          </a:p>
          <a:p>
            <a:pPr marL="0" indent="0">
              <a:buNone/>
            </a:pPr>
            <a:r>
              <a:rPr lang="en-US" b="1" dirty="0"/>
              <a:t>(?)</a:t>
            </a:r>
            <a:r>
              <a:rPr lang="en-US" dirty="0"/>
              <a:t>   What is there in my soup? A fly?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Yes</a:t>
            </a:r>
            <a:r>
              <a:rPr lang="en-US" dirty="0"/>
              <a:t>, there is / No, there isn´t.</a:t>
            </a:r>
            <a:endParaRPr lang="es-ES" dirty="0"/>
          </a:p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86588"/>
            <a:ext cx="220027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2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620688"/>
            <a:ext cx="7056784" cy="5505475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There </a:t>
            </a:r>
            <a:r>
              <a:rPr lang="en-US" b="1" dirty="0"/>
              <a:t>are = hi ha (plural</a:t>
            </a:r>
            <a:r>
              <a:rPr lang="en-US" b="1" dirty="0" smtClean="0"/>
              <a:t>)</a:t>
            </a:r>
            <a:endParaRPr lang="es-ES" dirty="0"/>
          </a:p>
          <a:p>
            <a:pPr marL="0" indent="0">
              <a:buNone/>
            </a:pPr>
            <a:r>
              <a:rPr lang="en-US" b="1" dirty="0" smtClean="0"/>
              <a:t>(+)</a:t>
            </a:r>
            <a:r>
              <a:rPr lang="en-US" dirty="0" smtClean="0"/>
              <a:t>  </a:t>
            </a:r>
            <a:r>
              <a:rPr lang="en-US" dirty="0"/>
              <a:t>There are some flies in my soup</a:t>
            </a:r>
            <a:r>
              <a:rPr lang="en-US" dirty="0" smtClean="0"/>
              <a:t>.</a:t>
            </a:r>
            <a:endParaRPr lang="es-ES" dirty="0" smtClean="0"/>
          </a:p>
          <a:p>
            <a:pPr marL="0" indent="0">
              <a:buNone/>
            </a:pPr>
            <a:r>
              <a:rPr lang="en-US" b="1" dirty="0" smtClean="0"/>
              <a:t>( </a:t>
            </a:r>
            <a:r>
              <a:rPr lang="en-US" b="1" dirty="0"/>
              <a:t>- )</a:t>
            </a:r>
            <a:r>
              <a:rPr lang="en-US" dirty="0"/>
              <a:t> There aren't any flies in my soup.</a:t>
            </a:r>
            <a:endParaRPr lang="es-ES" dirty="0"/>
          </a:p>
          <a:p>
            <a:pPr marL="0" indent="0">
              <a:buNone/>
            </a:pPr>
            <a:r>
              <a:rPr lang="en-US" b="1" dirty="0" smtClean="0"/>
              <a:t>(?)</a:t>
            </a:r>
            <a:r>
              <a:rPr lang="en-US" dirty="0" smtClean="0"/>
              <a:t>   </a:t>
            </a:r>
            <a:r>
              <a:rPr lang="en-US" dirty="0"/>
              <a:t>Are there any flies in my soup?</a:t>
            </a:r>
            <a:endParaRPr lang="es-ES" dirty="0"/>
          </a:p>
          <a:p>
            <a:pPr marL="0" indent="0">
              <a:buNone/>
            </a:pPr>
            <a:r>
              <a:rPr lang="en-US" b="1" dirty="0" smtClean="0"/>
              <a:t>(?) </a:t>
            </a:r>
            <a:r>
              <a:rPr lang="en-US" dirty="0" smtClean="0"/>
              <a:t>  </a:t>
            </a:r>
            <a:r>
              <a:rPr lang="en-US" dirty="0"/>
              <a:t>What insects are there in my soup? Flies? </a:t>
            </a:r>
            <a:r>
              <a:rPr lang="en-US" dirty="0" smtClean="0"/>
              <a:t>              Yes</a:t>
            </a:r>
            <a:r>
              <a:rPr lang="en-US" dirty="0"/>
              <a:t>, there are / No, there aren´t.</a:t>
            </a:r>
            <a:endParaRPr lang="es-ES" dirty="0"/>
          </a:p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41" y="3861048"/>
            <a:ext cx="2808312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2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817583"/>
            <a:ext cx="7560840" cy="451177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 smtClean="0">
                <a:latin typeface="Arial" pitchFamily="34" charset="0"/>
                <a:cs typeface="Arial" pitchFamily="34" charset="0"/>
              </a:rPr>
            </a:br>
            <a:r>
              <a:rPr lang="en-GB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>
                <a:latin typeface="Arial" pitchFamily="34" charset="0"/>
                <a:cs typeface="Arial" pitchFamily="34" charset="0"/>
              </a:rPr>
            </a:b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Quantifiers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How much … / How many …?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>
                <a:latin typeface="Arial" pitchFamily="34" charset="0"/>
                <a:cs typeface="Arial" pitchFamily="34" charset="0"/>
              </a:rPr>
            </a:b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268760"/>
            <a:ext cx="7715200" cy="4857403"/>
          </a:xfrm>
        </p:spPr>
        <p:txBody>
          <a:bodyPr>
            <a:normAutofit/>
          </a:bodyPr>
          <a:lstStyle/>
          <a:p>
            <a:r>
              <a:rPr lang="es-ES" sz="2800" b="1" dirty="0" err="1">
                <a:latin typeface="Arial" pitchFamily="34" charset="0"/>
                <a:cs typeface="Arial" pitchFamily="34" charset="0"/>
              </a:rPr>
              <a:t>How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much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…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Uncountable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nouns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before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uncountable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>
                <a:latin typeface="Arial" pitchFamily="34" charset="0"/>
                <a:cs typeface="Arial" pitchFamily="34" charset="0"/>
              </a:rPr>
              <a:t>nouns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in singular):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quant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/quanta.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How much money have you got  in your pocket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How much homework have you got ?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3888432" cy="231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1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141</TotalTime>
  <Words>335</Words>
  <Application>Microsoft Office PowerPoint</Application>
  <PresentationFormat>Presentación en pantalla (4:3)</PresentationFormat>
  <Paragraphs>74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Chincheta</vt:lpstr>
      <vt:lpstr>      Countable and uncountable nouns.  There is / are = hi ha …. ( singular and plural ).  Quantifiers: How much … / How many …?  Determiners: a / an, some, any, the.      </vt:lpstr>
      <vt:lpstr> Countable and uncountable nouns: </vt:lpstr>
      <vt:lpstr> Attention!!! </vt:lpstr>
      <vt:lpstr>Presentación de PowerPoint</vt:lpstr>
      <vt:lpstr>There is / are = hi ha …. ( singular and plural ). </vt:lpstr>
      <vt:lpstr>Presentación de PowerPoint</vt:lpstr>
      <vt:lpstr>Presentación de PowerPoint</vt:lpstr>
      <vt:lpstr>Presentación de PowerPoint</vt:lpstr>
      <vt:lpstr>  Quantifiers: How much … / How many …?   </vt:lpstr>
      <vt:lpstr>Presentación de PowerPoint</vt:lpstr>
      <vt:lpstr> Determiners: a / an, some, any, the.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Lesson:   Countable &amp; Uncountable nouns  There is …. There are …  Quantifiers: How much … &amp; how many …</dc:title>
  <dc:creator>Marga</dc:creator>
  <cp:lastModifiedBy>Marga</cp:lastModifiedBy>
  <cp:revision>15</cp:revision>
  <dcterms:created xsi:type="dcterms:W3CDTF">2015-03-01T21:36:26Z</dcterms:created>
  <dcterms:modified xsi:type="dcterms:W3CDTF">2015-03-02T00:18:58Z</dcterms:modified>
</cp:coreProperties>
</file>